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8" r:id="rId7"/>
    <p:sldId id="261" r:id="rId8"/>
    <p:sldId id="293" r:id="rId9"/>
    <p:sldId id="273" r:id="rId10"/>
    <p:sldId id="294" r:id="rId11"/>
    <p:sldId id="279" r:id="rId12"/>
    <p:sldId id="265" r:id="rId13"/>
    <p:sldId id="277" r:id="rId14"/>
    <p:sldId id="268" r:id="rId15"/>
    <p:sldId id="26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85" autoAdjust="0"/>
    <p:restoredTop sz="94879" autoAdjust="0"/>
  </p:normalViewPr>
  <p:slideViewPr>
    <p:cSldViewPr snapToGrid="0">
      <p:cViewPr varScale="1">
        <p:scale>
          <a:sx n="138" d="100"/>
          <a:sy n="138" d="100"/>
        </p:scale>
        <p:origin x="150" y="40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2/19/2025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A9BFC-0CB9-07A8-BE14-060D355DFB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22DB7-D5D8-CBA7-F5F3-96FC36A612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937E5-E4D7-A611-0991-AE8E651E23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026BEE-3195-4D92-BA1D-65F48C99E192}"/>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32231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FE8F3-D112-3D33-DFCB-C6DCC996D5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0255CD-EC0E-D470-196E-E2993D24F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3F7495-F561-42FF-C06A-107AE0B5FF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1CB6E6-6813-B832-1C0F-691524808DED}"/>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1780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Strategic Planning and Policies</a:t>
            </a:r>
          </a:p>
        </p:txBody>
      </p:sp>
      <p:sp>
        <p:nvSpPr>
          <p:cNvPr id="2" name="TextBox 1">
            <a:extLst>
              <a:ext uri="{FF2B5EF4-FFF2-40B4-BE49-F238E27FC236}">
                <a16:creationId xmlns:a16="http://schemas.microsoft.com/office/drawing/2014/main" id="{82EE15D9-5434-CFC4-BA4C-B63E45FFEB18}"/>
              </a:ext>
            </a:extLst>
          </p:cNvPr>
          <p:cNvSpPr txBox="1"/>
          <p:nvPr/>
        </p:nvSpPr>
        <p:spPr>
          <a:xfrm>
            <a:off x="8091948" y="5309419"/>
            <a:ext cx="2344744" cy="1200329"/>
          </a:xfrm>
          <a:prstGeom prst="rect">
            <a:avLst/>
          </a:prstGeom>
          <a:noFill/>
        </p:spPr>
        <p:txBody>
          <a:bodyPr wrap="none" rtlCol="0">
            <a:spAutoFit/>
          </a:bodyPr>
          <a:lstStyle/>
          <a:p>
            <a:r>
              <a:rPr lang="en-US" dirty="0">
                <a:solidFill>
                  <a:schemeClr val="bg1"/>
                </a:solidFill>
                <a:latin typeface="+mj-lt"/>
              </a:rPr>
              <a:t>Ryan Coon</a:t>
            </a:r>
          </a:p>
          <a:p>
            <a:r>
              <a:rPr lang="en-US" dirty="0">
                <a:solidFill>
                  <a:schemeClr val="bg1"/>
                </a:solidFill>
                <a:latin typeface="+mj-lt"/>
              </a:rPr>
              <a:t>CYB-535</a:t>
            </a:r>
          </a:p>
          <a:p>
            <a:r>
              <a:rPr lang="en-US" dirty="0">
                <a:solidFill>
                  <a:schemeClr val="bg1"/>
                </a:solidFill>
                <a:latin typeface="+mj-lt"/>
              </a:rPr>
              <a:t>Dr. Edward </a:t>
            </a:r>
            <a:r>
              <a:rPr lang="en-US" dirty="0" err="1">
                <a:solidFill>
                  <a:schemeClr val="bg1"/>
                </a:solidFill>
                <a:latin typeface="+mj-lt"/>
              </a:rPr>
              <a:t>Marchewka</a:t>
            </a:r>
            <a:endParaRPr lang="en-US" dirty="0">
              <a:solidFill>
                <a:schemeClr val="bg1"/>
              </a:solidFill>
              <a:latin typeface="+mj-lt"/>
            </a:endParaRPr>
          </a:p>
          <a:p>
            <a:r>
              <a:rPr lang="en-US" dirty="0">
                <a:solidFill>
                  <a:schemeClr val="bg1"/>
                </a:solidFill>
                <a:latin typeface="+mj-lt"/>
              </a:rPr>
              <a:t>February 19,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904494"/>
          </a:xfrm>
          <a:noFill/>
        </p:spPr>
        <p:txBody>
          <a:bodyPr anchor="b"/>
          <a:lstStyle/>
          <a:p>
            <a:r>
              <a:rPr lang="en-US" dirty="0"/>
              <a:t>Problem solving through effective communication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727200"/>
            <a:ext cx="6375400" cy="4464049"/>
          </a:xfrm>
          <a:noFill/>
        </p:spPr>
        <p:txBody>
          <a:bodyPr vert="horz" lIns="91440" tIns="45720" rIns="91440" bIns="45720" rtlCol="0" anchor="t">
            <a:normAutofit fontScale="85000" lnSpcReduction="20000"/>
          </a:bodyPr>
          <a:lstStyle/>
          <a:p>
            <a:r>
              <a:rPr lang="en-US" dirty="0"/>
              <a:t>Communicating effectively with a range of audiences through professional oral and written communication is imperative, when it comes to identifying, formulating, and solving computer problems. Written and verbal communication is the ability to articulate thoughts and express ideas effectively to inform, instruct, and listen for meaning and understanding. It is imperative, to use both oral and written communication skills, so our company can convey ideas comprehensively, and adapt to diverse communication scenarios. In particular, written communication skills are crucial for crafting professional documents that will include, emails, cover letters, text, and reports, while professional oral communication encompasses the ability to express thoughts, opinions, and information through spoken words. Our goal, at Society Banking industry, is to empower employees to navigate challenges, convey their ideas persuasively, and achieve their goals with confidence through effective communication whether oral or written. </a:t>
            </a:r>
          </a:p>
          <a:p>
            <a:r>
              <a:rPr lang="en-US" dirty="0"/>
              <a:t>Below are some steps that our company follows to communicate effectively with different audiences and levels of our organization to solve computing problems.</a:t>
            </a:r>
          </a:p>
          <a:p>
            <a:pPr marL="285750" indent="-285750">
              <a:buFont typeface="Arial" panose="020B0604020202020204" pitchFamily="34" charset="0"/>
              <a:buChar char="•"/>
            </a:pPr>
            <a:r>
              <a:rPr lang="en-US" dirty="0"/>
              <a:t>Know your audience</a:t>
            </a:r>
          </a:p>
          <a:p>
            <a:pPr marL="285750" indent="-285750">
              <a:buFont typeface="Arial" panose="020B0604020202020204" pitchFamily="34" charset="0"/>
              <a:buChar char="•"/>
            </a:pPr>
            <a:r>
              <a:rPr lang="en-US" dirty="0"/>
              <a:t>Choose the right channel</a:t>
            </a:r>
          </a:p>
          <a:p>
            <a:pPr marL="285750" indent="-285750">
              <a:buFont typeface="Arial" panose="020B0604020202020204" pitchFamily="34" charset="0"/>
              <a:buChar char="•"/>
            </a:pPr>
            <a:r>
              <a:rPr lang="en-US" dirty="0"/>
              <a:t>Adapt your style</a:t>
            </a:r>
          </a:p>
          <a:p>
            <a:pPr marL="285750" indent="-285750">
              <a:buFont typeface="Arial" panose="020B0604020202020204" pitchFamily="34" charset="0"/>
              <a:buChar char="•"/>
            </a:pPr>
            <a:r>
              <a:rPr lang="en-US" dirty="0"/>
              <a:t>Use active listening</a:t>
            </a:r>
          </a:p>
          <a:p>
            <a:pPr marL="285750" indent="-285750">
              <a:buFont typeface="Arial" panose="020B0604020202020204" pitchFamily="34" charset="0"/>
              <a:buChar char="•"/>
            </a:pPr>
            <a:r>
              <a:rPr lang="en-US" dirty="0"/>
              <a:t>Follow up</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Alignment with organizational mission and vision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10876826" cy="3633787"/>
          </a:xfrm>
          <a:noFill/>
        </p:spPr>
        <p:txBody>
          <a:bodyPr vert="horz" lIns="91440" tIns="45720" rIns="91440" bIns="45720" rtlCol="0" anchor="t">
            <a:normAutofit/>
          </a:bodyPr>
          <a:lstStyle/>
          <a:p>
            <a:r>
              <a:rPr lang="en-US" dirty="0"/>
              <a:t>Our, three-to-five-year information security management plan, reflects RC Cybersecurity’s commitment to stewardship of our sensitive personal information and critical business information. In acknowledgement of the many threats to information security and the importance of protecting the privacy of our constituents, safeguarding vital business information, and fulfilling legal and compliance obligations. All employees share responsibility for the security of our information and resources in their respective roles, which starts at the top of our employee hierarchy from our CEO, Managing Directors, Vice Presidents, </a:t>
            </a:r>
            <a:r>
              <a:rPr lang="en-US" dirty="0" err="1"/>
              <a:t>CLevel</a:t>
            </a:r>
            <a:r>
              <a:rPr lang="en-US" dirty="0"/>
              <a:t> executives, and all employees. Bench marks have been implemented in our security plan to measure our organization’s baseline security performance, make improvements to our security program over time, and comparison of its performance against industry peers, competitors, and different business units. In addition, with our bench marks, continuous audits will take place annually, or with any changes to our environment. RC Cybersecurity's goals and vision is to satisfy our customers' financial needs and help them succeed financially. This unites us around a simple premise: Customers can be better served when they have a relationship with a trusted provider that knows them well, provides reliable guidance, and can serve their full range of financial needs.</a:t>
            </a:r>
          </a:p>
        </p:txBody>
      </p:sp>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Policies, standards, guidelines, and procedures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342900" y="1790329"/>
            <a:ext cx="11010899" cy="4113054"/>
          </a:xfrm>
          <a:noFill/>
        </p:spPr>
        <p:txBody>
          <a:bodyPr>
            <a:normAutofit fontScale="77500" lnSpcReduction="20000"/>
          </a:bodyPr>
          <a:lstStyle/>
          <a:p>
            <a:r>
              <a:rPr lang="en-US" dirty="0"/>
              <a:t>Policies: </a:t>
            </a:r>
          </a:p>
          <a:p>
            <a:r>
              <a:rPr lang="en-US" dirty="0"/>
              <a:t>Identifies the rules and procedures for all individuals accessing and using our information technology assets and resources. </a:t>
            </a:r>
          </a:p>
          <a:p>
            <a:r>
              <a:rPr lang="en-US" dirty="0"/>
              <a:t>Standards:</a:t>
            </a:r>
          </a:p>
          <a:p>
            <a:r>
              <a:rPr lang="en-US" dirty="0"/>
              <a:t>Series of documented processes that define how to implement, manage, and monitor various security controls. Standards, are seen as more strictly enforceable. </a:t>
            </a:r>
          </a:p>
          <a:p>
            <a:r>
              <a:rPr lang="en-US" dirty="0"/>
              <a:t>Guidelines: </a:t>
            </a:r>
          </a:p>
          <a:p>
            <a:r>
              <a:rPr lang="en-US" dirty="0"/>
              <a:t>Address safeguarding the confidentiality and security of customer information and ensuring the proper disposal of customer information. They are directed toward preventing or responding to foreseeable threats to, or unauthorized access to use of, information. </a:t>
            </a:r>
          </a:p>
          <a:p>
            <a:r>
              <a:rPr lang="en-US" dirty="0"/>
              <a:t>Procedures: </a:t>
            </a:r>
          </a:p>
          <a:p>
            <a:r>
              <a:rPr lang="en-US" dirty="0"/>
              <a:t>A set sequence of necessary activities that performs a specific security task or function. Procedures are normally designed as a series of steps to be followed as a consistent and repetitive approach or cycle to accomplish an end result.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6" name="Rectangle 1">
            <a:extLst>
              <a:ext uri="{FF2B5EF4-FFF2-40B4-BE49-F238E27FC236}">
                <a16:creationId xmlns:a16="http://schemas.microsoft.com/office/drawing/2014/main" id="{4154F78E-ED34-5FAE-BA6E-6D75FD80D8E0}"/>
              </a:ext>
            </a:extLst>
          </p:cNvPr>
          <p:cNvSpPr>
            <a:spLocks noChangeArrowheads="1"/>
          </p:cNvSpPr>
          <p:nvPr/>
        </p:nvSpPr>
        <p:spPr bwMode="auto">
          <a:xfrm>
            <a:off x="1257300" y="1883202"/>
            <a:ext cx="63817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Freestone, T. (2022, February 3).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Guide to Information Security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Kiteworks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https://www.kiteworks.com/secure-file-transfer/security-governance/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Marcus. (2021, August 27).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InfoSec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InfoSec Governance. https://isgovern.com/blog/what-is-infosec-governance/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027471"/>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1641987"/>
            <a:ext cx="4837174" cy="4246749"/>
          </a:xfrm>
          <a:noFill/>
        </p:spPr>
        <p:txBody>
          <a:bodyPr anchor="t">
            <a:normAutofit fontScale="70000" lnSpcReduction="20000"/>
          </a:bodyPr>
          <a:lstStyle/>
          <a:p>
            <a:r>
              <a:rPr lang="en-US" dirty="0"/>
              <a:t>INTRODUCTION</a:t>
            </a:r>
          </a:p>
          <a:p>
            <a:r>
              <a:rPr lang="en-US" dirty="0"/>
              <a:t>Integrating professional discourse into technical communication</a:t>
            </a:r>
          </a:p>
          <a:p>
            <a:r>
              <a:rPr lang="en-US" dirty="0"/>
              <a:t>Three-to-five year plan</a:t>
            </a:r>
          </a:p>
          <a:p>
            <a:r>
              <a:rPr lang="en-US" dirty="0"/>
              <a:t>Appropriate security solutions</a:t>
            </a:r>
          </a:p>
          <a:p>
            <a:r>
              <a:rPr lang="en-US" dirty="0"/>
              <a:t>Components of it governance</a:t>
            </a:r>
          </a:p>
          <a:p>
            <a:r>
              <a:rPr lang="en-US" dirty="0"/>
              <a:t>Problem solving through effective communication</a:t>
            </a:r>
          </a:p>
          <a:p>
            <a:r>
              <a:rPr lang="en-US" dirty="0"/>
              <a:t>Alignment with organizational mission and vision</a:t>
            </a:r>
          </a:p>
          <a:p>
            <a:r>
              <a:rPr lang="en-US" dirty="0"/>
              <a:t>Policies, standards, guidelines, and procedures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690880"/>
          </a:xfrm>
          <a:noFill/>
        </p:spPr>
        <p:txBody>
          <a:bodyPr>
            <a:noAutofit/>
          </a:bodyPr>
          <a:lstStyle/>
          <a:p>
            <a:r>
              <a:rPr lang="en-US" dirty="0"/>
              <a:t>introduction</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6" name="Title 1">
            <a:extLst>
              <a:ext uri="{FF2B5EF4-FFF2-40B4-BE49-F238E27FC236}">
                <a16:creationId xmlns:a16="http://schemas.microsoft.com/office/drawing/2014/main" id="{C666BF18-4D90-07BB-9D71-433565938284}"/>
              </a:ext>
            </a:extLst>
          </p:cNvPr>
          <p:cNvSpPr txBox="1">
            <a:spLocks/>
          </p:cNvSpPr>
          <p:nvPr/>
        </p:nvSpPr>
        <p:spPr>
          <a:xfrm>
            <a:off x="1117600" y="2237104"/>
            <a:ext cx="5066250" cy="2718353"/>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r>
              <a:rPr lang="en-US" sz="1800" dirty="0"/>
              <a:t>In the ever-evolving landscape of modern business, information security (InfoSec) has emerged as a critical component of organizational strategy. To effectively address infosec concerns, organizations must adopt a proactive approach by developing a comprehensive three-to-five year plan. </a:t>
            </a: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396181"/>
            <a:ext cx="6241650" cy="4364539"/>
          </a:xfrm>
          <a:noFill/>
        </p:spPr>
        <p:txBody>
          <a:bodyPr vert="horz" lIns="91440" tIns="45720" rIns="91440" bIns="45720" rtlCol="0" anchor="t">
            <a:normAutofit/>
          </a:bodyPr>
          <a:lstStyle/>
          <a:p>
            <a:pPr marL="0" indent="0">
              <a:buNone/>
            </a:pPr>
            <a:r>
              <a:rPr lang="en-US" dirty="0"/>
              <a:t>Audience Analysis: </a:t>
            </a:r>
          </a:p>
          <a:p>
            <a:pPr marL="0" indent="0">
              <a:buNone/>
            </a:pPr>
            <a:r>
              <a:rPr lang="en-US" dirty="0"/>
              <a:t>Audience analysis, involves identifying the audience and presenting a language that can be written, spoken, or visually constituted by all of our professionals starting at the top of our hierarchy. In order, to share cybersecurity findings our department must know our audience and their needs, expectations, and preferences. We understand throughout our company’s hierarchy there are different levels of technical knowledge, interest, and authority. Thus, we will be using a variety of methods to achieve this information that might include, interviews, surveys, or focus on each department to determine prior knowledge, experience, and needs. </a:t>
            </a: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BC1B-90D0-0ECC-61B3-55590FA8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599D7-80C9-5A3C-14A0-21CEA883F602}"/>
              </a:ext>
            </a:extLst>
          </p:cNvPr>
          <p:cNvSpPr>
            <a:spLocks noGrp="1"/>
          </p:cNvSpPr>
          <p:nvPr>
            <p:ph type="title"/>
          </p:nvPr>
        </p:nvSpPr>
        <p:spPr>
          <a:xfrm>
            <a:off x="838201" y="448056"/>
            <a:ext cx="6172200" cy="1581912"/>
          </a:xfrm>
        </p:spPr>
        <p:txBody>
          <a:bodyPr anchor="b">
            <a:normAutofit/>
          </a:bodyPr>
          <a:lstStyle/>
          <a:p>
            <a:r>
              <a:rPr lang="en-US"/>
              <a:t>Integrating professional discourse into technical communication</a:t>
            </a:r>
          </a:p>
        </p:txBody>
      </p:sp>
      <p:sp>
        <p:nvSpPr>
          <p:cNvPr id="3" name="Content Placeholder 2">
            <a:extLst>
              <a:ext uri="{FF2B5EF4-FFF2-40B4-BE49-F238E27FC236}">
                <a16:creationId xmlns:a16="http://schemas.microsoft.com/office/drawing/2014/main" id="{55623979-69D0-ECAF-500B-E465420F05EF}"/>
              </a:ext>
            </a:extLst>
          </p:cNvPr>
          <p:cNvSpPr>
            <a:spLocks noGrp="1"/>
          </p:cNvSpPr>
          <p:nvPr>
            <p:ph sz="quarter" idx="14"/>
          </p:nvPr>
        </p:nvSpPr>
        <p:spPr>
          <a:xfrm>
            <a:off x="838200" y="2257063"/>
            <a:ext cx="4894006" cy="3904906"/>
          </a:xfrm>
        </p:spPr>
        <p:txBody>
          <a:bodyPr vert="horz" lIns="91440" tIns="45720" rIns="91440" bIns="45720" rtlCol="0">
            <a:normAutofit/>
          </a:bodyPr>
          <a:lstStyle/>
          <a:p>
            <a:pPr marL="0" indent="0">
              <a:buNone/>
            </a:pPr>
            <a:r>
              <a:rPr lang="en-US" sz="1400" dirty="0"/>
              <a:t>Writing and Design Process: </a:t>
            </a:r>
          </a:p>
          <a:p>
            <a:pPr marL="0" indent="0">
              <a:buNone/>
            </a:pPr>
            <a:r>
              <a:rPr lang="en-US" sz="1400" dirty="0"/>
              <a:t>Any technical communication artifacts created, will go through a series of steps that will produce clear, concise, and effective technical communication documents. </a:t>
            </a:r>
          </a:p>
          <a:p>
            <a:pPr marL="0" indent="0">
              <a:buNone/>
            </a:pPr>
            <a:r>
              <a:rPr lang="en-US" sz="1400" dirty="0"/>
              <a:t>The following steps will include: </a:t>
            </a:r>
          </a:p>
          <a:p>
            <a:r>
              <a:rPr lang="en-US" sz="1400" dirty="0"/>
              <a:t> Planning: Identify the purpose, audience, and scope. </a:t>
            </a:r>
          </a:p>
          <a:p>
            <a:r>
              <a:rPr lang="en-US" sz="1400" dirty="0"/>
              <a:t>Research: Information is gathered to support our writing. </a:t>
            </a:r>
          </a:p>
          <a:p>
            <a:r>
              <a:rPr lang="en-US" sz="1400" dirty="0"/>
              <a:t> Drafting: The first draft of an artifact  Revising: review and improve draft. </a:t>
            </a:r>
          </a:p>
          <a:p>
            <a:r>
              <a:rPr lang="en-US" sz="1400" dirty="0"/>
              <a:t>Editing: Grammer, spelling, and punctuation errors are corrected. </a:t>
            </a:r>
          </a:p>
          <a:p>
            <a:r>
              <a:rPr lang="en-US" sz="1400" dirty="0"/>
              <a:t> Design elements: Use clear and concise language, visuals to illustrate our points, and consistent format throughout our artifacts. To create a visually appealing artifact color, font, and spacing will be used to organize the content making it easy to read. </a:t>
            </a:r>
          </a:p>
        </p:txBody>
      </p:sp>
      <p:pic>
        <p:nvPicPr>
          <p:cNvPr id="20" name="Picture Placeholder 7" descr="Laptop open on desk at night">
            <a:extLst>
              <a:ext uri="{FF2B5EF4-FFF2-40B4-BE49-F238E27FC236}">
                <a16:creationId xmlns:a16="http://schemas.microsoft.com/office/drawing/2014/main" id="{C326ED96-B06C-87CE-7640-F207DCCDED6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31912" r="22346" b="1"/>
          <a:stretch/>
        </p:blipFill>
        <p:spPr>
          <a:xfrm>
            <a:off x="7500938" y="-22225"/>
            <a:ext cx="4714875" cy="6880225"/>
          </a:xfrm>
          <a:noFill/>
        </p:spPr>
      </p:pic>
    </p:spTree>
    <p:extLst>
      <p:ext uri="{BB962C8B-B14F-4D97-AF65-F5344CB8AC3E}">
        <p14:creationId xmlns:p14="http://schemas.microsoft.com/office/powerpoint/2010/main" val="42590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a:latin typeface="+mj-lt"/>
                <a:ea typeface="+mj-ea"/>
                <a:cs typeface="+mj-cs"/>
              </a:rPr>
              <a:t>Three-to-five year plan</a:t>
            </a:r>
          </a:p>
        </p:txBody>
      </p:sp>
      <p:pic>
        <p:nvPicPr>
          <p:cNvPr id="8" name="Video 7" descr="People Discussing">
            <a:extLst>
              <a:ext uri="{FF2B5EF4-FFF2-40B4-BE49-F238E27FC236}">
                <a16:creationId xmlns:a16="http://schemas.microsoft.com/office/drawing/2014/main" id="{5259542B-968E-712C-1500-52688049727E}"/>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3754" r="40976"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CE65AA70-160E-6C17-8F8D-173AB897F4F6}"/>
              </a:ext>
            </a:extLst>
          </p:cNvPr>
          <p:cNvSpPr txBox="1"/>
          <p:nvPr/>
        </p:nvSpPr>
        <p:spPr>
          <a:xfrm>
            <a:off x="5242426" y="2286000"/>
            <a:ext cx="6241650" cy="3474720"/>
          </a:xfrm>
          <a:prstGeom prst="rect">
            <a:avLst/>
          </a:prstGeom>
        </p:spPr>
        <p:txBody>
          <a:bodyPr vert="horz" lIns="91440" tIns="45720" rIns="91440" bIns="45720" rtlCol="0">
            <a:noAutofit/>
          </a:bodyPr>
          <a:lstStyle/>
          <a:p>
            <a:pPr>
              <a:lnSpc>
                <a:spcPct val="90000"/>
              </a:lnSpc>
              <a:spcBef>
                <a:spcPts val="1000"/>
              </a:spcBef>
              <a:spcAft>
                <a:spcPts val="1000"/>
              </a:spcAft>
              <a:buClr>
                <a:schemeClr val="accent2"/>
              </a:buClr>
            </a:pPr>
            <a:r>
              <a:rPr lang="en-US" sz="1300" dirty="0"/>
              <a:t>Our cybersecurity team, has created a three-to-five year operational, tactical, and strategic management plan for our information security here at RC Cybersecurity. This information security management plan reflects our commitment to stewardship of sensitive personal information and our critical business information. Therefore, acknowledging the many threats to information security and the importance of protecting the privacy of all our constituents, fulfilling legal obligations, and safeguarding vital business information. Strategic plan will address our long-term goals on how to provide information security that aligns our business objectives to ensure business continuity, minimize business risk, maximize return on investment, and create business opportunities in the future. Tactical plan will address our mid-term goals that will evaluate the effectiveness and progress of our existing information security practices, policies, and the security controls implemented used to safeguard our information. Information security benchmarks will be implemented as metrics to establish a baseline security performance, track changes, and provide improvements over time. In addition, annual audits will be conducted to identify vulnerabilities and weaknesses in any security gaps. Operational planning will address our short-term goals and every day decision making in our operations in terms of providing confidentiality, secure from unwanted authorization, integrity, accurate and free from tampering, and availability, accessible in a timely manner, and along with employee training on how to handle information. </a:t>
            </a:r>
          </a:p>
        </p:txBody>
      </p:sp>
    </p:spTree>
    <p:extLst>
      <p:ext uri="{BB962C8B-B14F-4D97-AF65-F5344CB8AC3E}">
        <p14:creationId xmlns:p14="http://schemas.microsoft.com/office/powerpoint/2010/main" val="1679936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C547D-6461-6FF9-EB7C-EAF36E59C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179323-DC4B-274B-790D-EDDBD28965B3}"/>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dirty="0">
                <a:latin typeface="+mj-lt"/>
                <a:ea typeface="+mj-ea"/>
                <a:cs typeface="+mj-cs"/>
              </a:rPr>
              <a:t>Three-to-five year plan</a:t>
            </a:r>
          </a:p>
        </p:txBody>
      </p:sp>
      <p:pic>
        <p:nvPicPr>
          <p:cNvPr id="8" name="Video 7" descr="Computer Servers">
            <a:extLst>
              <a:ext uri="{FF2B5EF4-FFF2-40B4-BE49-F238E27FC236}">
                <a16:creationId xmlns:a16="http://schemas.microsoft.com/office/drawing/2014/main" id="{53A8A50F-C89C-2EE6-DD3F-840CBE31AD9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8180" r="56550"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2F63783C-CDA7-DF67-28F6-7487B48497FC}"/>
              </a:ext>
            </a:extLst>
          </p:cNvPr>
          <p:cNvSpPr txBox="1"/>
          <p:nvPr/>
        </p:nvSpPr>
        <p:spPr>
          <a:xfrm>
            <a:off x="5242426" y="2286000"/>
            <a:ext cx="6241650" cy="3474720"/>
          </a:xfrm>
          <a:prstGeom prst="rect">
            <a:avLst/>
          </a:prstGeom>
        </p:spPr>
        <p:txBody>
          <a:bodyPr vert="horz" lIns="91440" tIns="45720" rIns="91440" bIns="45720" rtlCol="0">
            <a:noAutofit/>
          </a:bodyPr>
          <a:lstStyle/>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To achieve the appropriate security solutions to provide a secure security architecture are cybersecurity department will follow these steps: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Build an Information Security Team</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Inventory and Manage Assets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Assess Risk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Manage Risk</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Develop an Incident Management and Disaster Recovery Plan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Inventory and Manage Third Parties</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Apply Security Controls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Establish Security Awareness Training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Continual Audits </a:t>
            </a:r>
          </a:p>
        </p:txBody>
      </p:sp>
    </p:spTree>
    <p:extLst>
      <p:ext uri="{BB962C8B-B14F-4D97-AF65-F5344CB8AC3E}">
        <p14:creationId xmlns:p14="http://schemas.microsoft.com/office/powerpoint/2010/main" val="82752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Key organizational roles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1144251" cy="4137189"/>
          </a:xfrm>
          <a:noFill/>
        </p:spPr>
        <p:txBody>
          <a:bodyPr>
            <a:normAutofit/>
          </a:bodyPr>
          <a:lstStyle/>
          <a:p>
            <a:r>
              <a:rPr lang="en-US" dirty="0"/>
              <a:t>It is imperative to identify key organizational roles that will be actively involved in our plan’s implementation. Roles are required within the organization to provide clearly defined responsibilities and an understanding of how the protection of information is to be accomplished. Their purpose is to clarify, coordinate activity, and actions necessary to disseminate security policy, standards, and implementation.</a:t>
            </a:r>
          </a:p>
          <a:p>
            <a:r>
              <a:rPr lang="en-US" dirty="0"/>
              <a:t>Roles include:</a:t>
            </a:r>
          </a:p>
          <a:p>
            <a:pPr marL="285750" indent="-285750">
              <a:buFont typeface="Arial" panose="020B0604020202020204" pitchFamily="34" charset="0"/>
              <a:buChar char="•"/>
            </a:pPr>
            <a:r>
              <a:rPr lang="en-US" dirty="0"/>
              <a:t>Information Security Board of Directors</a:t>
            </a:r>
          </a:p>
          <a:p>
            <a:pPr marL="285750" indent="-285750">
              <a:buFont typeface="Arial" panose="020B0604020202020204" pitchFamily="34" charset="0"/>
              <a:buChar char="•"/>
            </a:pPr>
            <a:r>
              <a:rPr lang="en-US" dirty="0"/>
              <a:t>Executive Management</a:t>
            </a:r>
          </a:p>
          <a:p>
            <a:pPr marL="285750" indent="-285750">
              <a:buFont typeface="Arial" panose="020B0604020202020204" pitchFamily="34" charset="0"/>
              <a:buChar char="•"/>
            </a:pPr>
            <a:r>
              <a:rPr lang="en-US" dirty="0"/>
              <a:t>Cybersecurity Professionals</a:t>
            </a:r>
          </a:p>
          <a:p>
            <a:pPr marL="285750" indent="-285750">
              <a:buFont typeface="Arial" panose="020B0604020202020204" pitchFamily="34" charset="0"/>
              <a:buChar char="•"/>
            </a:pPr>
            <a:r>
              <a:rPr lang="en-US" dirty="0"/>
              <a:t>Data owners</a:t>
            </a:r>
          </a:p>
          <a:p>
            <a:pPr marL="285750" indent="-285750">
              <a:buFont typeface="Arial" panose="020B0604020202020204" pitchFamily="34" charset="0"/>
              <a:buChar char="•"/>
            </a:pPr>
            <a:r>
              <a:rPr lang="en-US" dirty="0"/>
              <a:t>Data users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Components of it </a:t>
            </a:r>
            <a:r>
              <a:rPr lang="en-US" dirty="0" err="1"/>
              <a:t>governace</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1182350" cy="4137189"/>
          </a:xfrm>
        </p:spPr>
        <p:txBody>
          <a:bodyPr/>
          <a:lstStyle/>
          <a:p>
            <a:pPr marL="0" indent="0">
              <a:buNone/>
            </a:pPr>
            <a:r>
              <a:rPr lang="en-US" dirty="0"/>
              <a:t>The components of IT governance and cybersecurity frameworks have been designed and created to assist organizations to ensure regulatory compliance. Regulatory compliance and security intermingle with each other, and frameworks provide organizations with a structured approach on risk management, decision-making, and managing information technology resources. In addition, frameworks offer guidelines, controls, and processes, that address security challenges to protect information, infrastructure, and information systems. Security compliance controls, are selected and implemented as safeguards, or countermeasures used to avoid, detect, counteract or minimize security; therefore, keeping organizations in compliance to regulations and industry standards. The idea, is to combine elements of several frameworks to leverage their strengths of each, to an organizations specific needs and objectives based on their services. Frameworks, should be used to guide and align their information technology goals with their business’s goals. Therefore, understanding the scope of each framework is imperative, For instance, our financial institution will have to abide by multiple frameworks to stay in compliance. </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193</TotalTime>
  <Words>1591</Words>
  <Application>Microsoft Office PowerPoint</Application>
  <PresentationFormat>Widescreen</PresentationFormat>
  <Paragraphs>86</Paragraphs>
  <Slides>13</Slides>
  <Notes>12</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Calibri</vt:lpstr>
      <vt:lpstr>Calibri Light</vt:lpstr>
      <vt:lpstr>Times New Roman</vt:lpstr>
      <vt:lpstr>Wingdings</vt:lpstr>
      <vt:lpstr>Custom</vt:lpstr>
      <vt:lpstr>Strategic Planning and Policies</vt:lpstr>
      <vt:lpstr>AGENDA</vt:lpstr>
      <vt:lpstr>introduction</vt:lpstr>
      <vt:lpstr>Integrating professional discourse into technical communication</vt:lpstr>
      <vt:lpstr>Integrating professional discourse into technical communication</vt:lpstr>
      <vt:lpstr>Three-to-five year plan</vt:lpstr>
      <vt:lpstr>Three-to-five year plan</vt:lpstr>
      <vt:lpstr>Key organizational roles</vt:lpstr>
      <vt:lpstr>Components of it governace</vt:lpstr>
      <vt:lpstr>Problem solving through effective communication</vt:lpstr>
      <vt:lpstr>Alignment with organizational mission and vision</vt:lpstr>
      <vt:lpstr>Policies, standards, guidelines, and procedures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Ryan Coon</dc:creator>
  <cp:lastModifiedBy>r coon</cp:lastModifiedBy>
  <cp:revision>7</cp:revision>
  <dcterms:created xsi:type="dcterms:W3CDTF">2024-02-14T18:56:44Z</dcterms:created>
  <dcterms:modified xsi:type="dcterms:W3CDTF">2025-02-20T00:39:28Z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